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4"/>
  </p:sldMasterIdLst>
  <p:sldIdLst>
    <p:sldId id="257" r:id="rId5"/>
    <p:sldId id="261" r:id="rId6"/>
    <p:sldId id="258" r:id="rId7"/>
    <p:sldId id="262" r:id="rId8"/>
    <p:sldId id="263" r:id="rId9"/>
    <p:sldId id="259" r:id="rId10"/>
    <p:sldId id="267" r:id="rId11"/>
    <p:sldId id="264" r:id="rId12"/>
    <p:sldId id="265" r:id="rId13"/>
    <p:sldId id="271" r:id="rId14"/>
    <p:sldId id="272" r:id="rId15"/>
    <p:sldId id="266" r:id="rId16"/>
    <p:sldId id="268" r:id="rId17"/>
    <p:sldId id="273" r:id="rId18"/>
    <p:sldId id="270" r:id="rId19"/>
    <p:sldId id="269" r:id="rId20"/>
    <p:sldId id="274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120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9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7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3365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7740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840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415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650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6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92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6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46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7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7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7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69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tobytel.com/car-ownership/advice/10-benefits-of-self-driving-cars-121032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0156" y="2620359"/>
            <a:ext cx="6394260" cy="943935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IST 736 – Text Mining </a:t>
            </a:r>
          </a:p>
          <a:p>
            <a:r>
              <a:rPr lang="en-US" dirty="0"/>
              <a:t>Lucas </a:t>
            </a:r>
            <a:r>
              <a:rPr lang="en-US" dirty="0" err="1"/>
              <a:t>Zarzeczny</a:t>
            </a:r>
            <a:r>
              <a:rPr lang="en-US" dirty="0"/>
              <a:t> - Jiang Zhang – Patrick </a:t>
            </a:r>
            <a:r>
              <a:rPr lang="en-US" dirty="0" err="1"/>
              <a:t>aslakson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1061" y="3857004"/>
            <a:ext cx="8791576" cy="24700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79DEC0-8D81-4C9D-9503-E63B8758987B}"/>
              </a:ext>
            </a:extLst>
          </p:cNvPr>
          <p:cNvSpPr/>
          <p:nvPr/>
        </p:nvSpPr>
        <p:spPr>
          <a:xfrm>
            <a:off x="2301232" y="530982"/>
            <a:ext cx="945528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lack-Lato"/>
              </a:rPr>
              <a:t>Self Driving Cars –</a:t>
            </a:r>
            <a:br>
              <a:rPr lang="en-US" sz="5400"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lack-Lato"/>
              </a:rPr>
            </a:br>
            <a:r>
              <a:rPr lang="en-US" sz="5400"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lack-Lato"/>
              </a:rPr>
              <a:t>The 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lack-Lato"/>
              </a:rPr>
              <a:t>I</a:t>
            </a:r>
            <a:r>
              <a:rPr lang="en-US" sz="5400" b="1" i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Slack-Lato"/>
              </a:rPr>
              <a:t>mportance and Significance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08B-541B-4898-86DA-62DB70DA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AA632-10D4-403E-BD16-665BE1ADED74}"/>
              </a:ext>
            </a:extLst>
          </p:cNvPr>
          <p:cNvSpPr txBox="1"/>
          <p:nvPr/>
        </p:nvSpPr>
        <p:spPr>
          <a:xfrm>
            <a:off x="1385190" y="5699770"/>
            <a:ext cx="3512989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 Kernel = RBF Confusion Matrix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DD9C1-77FB-4954-818C-AD624A6A408E}"/>
              </a:ext>
            </a:extLst>
          </p:cNvPr>
          <p:cNvSpPr txBox="1"/>
          <p:nvPr/>
        </p:nvSpPr>
        <p:spPr>
          <a:xfrm>
            <a:off x="6446268" y="5699770"/>
            <a:ext cx="37567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 Kernel = Sigmoid  Confusion Matrix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0D754-86E1-4D16-A389-4F94E03131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1413" y="1940301"/>
            <a:ext cx="3756766" cy="3499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A748A-DA33-4895-9D00-532EBA2C1C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0600" y="1940301"/>
            <a:ext cx="3872434" cy="34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1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08B-541B-4898-86DA-62DB70DA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AA632-10D4-403E-BD16-665BE1ADED74}"/>
              </a:ext>
            </a:extLst>
          </p:cNvPr>
          <p:cNvSpPr txBox="1"/>
          <p:nvPr/>
        </p:nvSpPr>
        <p:spPr>
          <a:xfrm>
            <a:off x="1385190" y="5699770"/>
            <a:ext cx="375676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Bernoulli Confusion Matrix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5DD9C1-77FB-4954-818C-AD624A6A408E}"/>
              </a:ext>
            </a:extLst>
          </p:cNvPr>
          <p:cNvSpPr txBox="1"/>
          <p:nvPr/>
        </p:nvSpPr>
        <p:spPr>
          <a:xfrm>
            <a:off x="6798606" y="5695026"/>
            <a:ext cx="375676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b="1" u="none" strike="noStrike" dirty="0" err="1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TFid</a:t>
            </a: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Confusion Matrix]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D00629-06B2-4AD7-B868-861D71C456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42081" y="2063113"/>
            <a:ext cx="3506088" cy="32383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58D2FA-30D2-4600-BEC4-BA5757AFF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7808" y="2063114"/>
            <a:ext cx="3506088" cy="32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8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08B-541B-4898-86DA-62DB70DA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Wordcloud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FDECC9-09F4-4084-B86C-EF39A57B03E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071" y="2097088"/>
            <a:ext cx="7492681" cy="37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8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1706-6AB4-42AC-818B-15976A665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words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F996F-B22A-41D6-B7C0-15046628B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35578" y="2255449"/>
            <a:ext cx="5943600" cy="38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1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B936-238C-49FB-9098-9D14BFABC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B20EF1-E574-4088-9AF3-B6FDDE5B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50" y="1703219"/>
            <a:ext cx="3601486" cy="40117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C0AF5E-6ED8-4374-9392-DF559A2A15E5}"/>
              </a:ext>
            </a:extLst>
          </p:cNvPr>
          <p:cNvSpPr txBox="1"/>
          <p:nvPr/>
        </p:nvSpPr>
        <p:spPr>
          <a:xfrm>
            <a:off x="1441937" y="6025662"/>
            <a:ext cx="3425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Deep Learning Recurrent Neural Network – LSTM – Model Summary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99995-19AE-49B1-8506-D4EF3F411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66" y="1703219"/>
            <a:ext cx="2738379" cy="40117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8AC169-EE63-43E8-BC69-5CEE97026CFB}"/>
              </a:ext>
            </a:extLst>
          </p:cNvPr>
          <p:cNvSpPr txBox="1"/>
          <p:nvPr/>
        </p:nvSpPr>
        <p:spPr>
          <a:xfrm>
            <a:off x="6828389" y="5996226"/>
            <a:ext cx="36014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Deep Learning Recurrent Neural Network </a:t>
            </a:r>
          </a:p>
          <a:p>
            <a:r>
              <a:rPr lang="en-US" sz="1600" dirty="0"/>
              <a:t>– Epochs and Accuracy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5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37F10-FB30-4A96-9E91-D3B3251F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Recurrent Neural Network – News Data and Twitter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A682B-9BC3-4A18-A46D-EA3429AEAE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58723" y="2460061"/>
            <a:ext cx="3762375" cy="243459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F8B5F1-4C5F-4D64-9317-DEC9A20D1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31161"/>
              </p:ext>
            </p:extLst>
          </p:nvPr>
        </p:nvGraphicFramePr>
        <p:xfrm>
          <a:off x="2449224" y="5256973"/>
          <a:ext cx="1219200" cy="909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8293047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694209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Positive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186796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Neutral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720947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Negative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26582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Overall 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Positive</a:t>
                      </a:r>
                      <a:endParaRPr lang="en-US" sz="1200" b="1" u="sng" dirty="0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955689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A38E97F-2C9C-4997-92D4-ECD9BBB7BE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0904" y="2460061"/>
            <a:ext cx="3777615" cy="23717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9EE699-4603-4F00-AABC-863745E44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23336"/>
              </p:ext>
            </p:extLst>
          </p:nvPr>
        </p:nvGraphicFramePr>
        <p:xfrm>
          <a:off x="8523577" y="5256973"/>
          <a:ext cx="1219200" cy="909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110210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9783862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Positive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845922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Neutral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51357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Negative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99727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Overall</a:t>
                      </a:r>
                      <a:endParaRPr lang="en-US" sz="1200" b="1" u="sng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Positive</a:t>
                      </a:r>
                      <a:endParaRPr lang="en-US" sz="1200" b="1" u="sng" dirty="0">
                        <a:solidFill>
                          <a:srgbClr val="FF339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2066266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47646B9-2E4B-4E2B-BC63-47AAF9D26803}"/>
              </a:ext>
            </a:extLst>
          </p:cNvPr>
          <p:cNvSpPr txBox="1"/>
          <p:nvPr/>
        </p:nvSpPr>
        <p:spPr>
          <a:xfrm>
            <a:off x="2780145" y="2068637"/>
            <a:ext cx="178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851D4B-2FDB-448B-A88D-59B935ECA80D}"/>
              </a:ext>
            </a:extLst>
          </p:cNvPr>
          <p:cNvSpPr txBox="1"/>
          <p:nvPr/>
        </p:nvSpPr>
        <p:spPr>
          <a:xfrm>
            <a:off x="8802255" y="207756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1247210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A5AE8-0203-4725-8D4C-7A4A1338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analyze sentiment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E4201-6E4E-4DB1-BA56-26D43FF930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0188" y="2504370"/>
            <a:ext cx="9451623" cy="31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91AC-852B-411A-A3E3-28D1A7AA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7D221-34E4-47F3-BDFC-08C485BB2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Self-driving cars are heavily reliant on AI and Deep Learning to respond properly to the road</a:t>
            </a:r>
          </a:p>
          <a:p>
            <a:r>
              <a:rPr lang="en-US" dirty="0"/>
              <a:t>Tremendous amount of training data needed</a:t>
            </a:r>
          </a:p>
          <a:p>
            <a:r>
              <a:rPr lang="en-US" dirty="0"/>
              <a:t>Rarer situations such as specific types of debris or car accidents may be insufficient in training data</a:t>
            </a:r>
          </a:p>
          <a:p>
            <a:r>
              <a:rPr lang="en-US" dirty="0"/>
              <a:t>Recent Gallup poll shows about 50% of Americans would not use technology, which is a different statistic than just sentiment towards the technology itself</a:t>
            </a:r>
          </a:p>
        </p:txBody>
      </p:sp>
      <p:sp>
        <p:nvSpPr>
          <p:cNvPr id="4" name="AutoShape 2" descr="How self-driving cars can shape our future?">
            <a:extLst>
              <a:ext uri="{FF2B5EF4-FFF2-40B4-BE49-F238E27FC236}">
                <a16:creationId xmlns:a16="http://schemas.microsoft.com/office/drawing/2014/main" id="{DB3B9F10-B957-4B69-B1BA-0792733A4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8437F6-5BB8-4F59-941A-CB59DE224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19" y="182817"/>
            <a:ext cx="3354389" cy="20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36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FBC92-1126-4A74-A405-11C9911BF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29575"/>
            <a:ext cx="11029615" cy="3634486"/>
          </a:xfrm>
        </p:spPr>
        <p:txBody>
          <a:bodyPr/>
          <a:lstStyle/>
          <a:p>
            <a:pPr algn="l"/>
            <a:r>
              <a:rPr lang="en-US" b="0" i="0" u="sng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www.autobytel.com</a:t>
            </a:r>
          </a:p>
          <a:p>
            <a:pPr algn="l"/>
            <a:r>
              <a:rPr lang="en-US" b="0" i="0" u="sng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www.nhtsa.gov</a:t>
            </a:r>
          </a:p>
          <a:p>
            <a:pPr algn="l"/>
            <a:r>
              <a:rPr lang="en-US" u="sng" dirty="0">
                <a:solidFill>
                  <a:schemeClr val="tx1"/>
                </a:solidFill>
                <a:latin typeface="Roboto" panose="02000000000000000000" pitchFamily="2" charset="0"/>
              </a:rPr>
              <a:t>www.Twitter.com</a:t>
            </a:r>
            <a:r>
              <a:rPr lang="en-US" b="0" i="0" u="sng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en-US" b="0" i="0" u="sng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www.ucsusa.org/resources/self-driving-cars-101</a:t>
            </a:r>
            <a:endParaRPr lang="en-US" b="0" i="0" u="sng" dirty="0">
              <a:solidFill>
                <a:schemeClr val="tx1"/>
              </a:solidFill>
              <a:effectLst/>
              <a:latin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b="0" i="0" u="sng" dirty="0">
              <a:solidFill>
                <a:srgbClr val="6EAC1C"/>
              </a:solidFill>
              <a:effectLst/>
              <a:latin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b="0" i="0" u="sng" dirty="0">
              <a:solidFill>
                <a:srgbClr val="6EAC1C"/>
              </a:solidFill>
              <a:effectLst/>
              <a:latin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endParaRPr lang="en-US" b="0" i="0" u="sng" dirty="0">
              <a:solidFill>
                <a:srgbClr val="6EAC1C"/>
              </a:solidFill>
              <a:effectLst/>
              <a:latin typeface="Roboto" panose="020000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0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0817-2D91-4111-A61D-E953574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would you like to take a nap while driving only to wake up to being pulled over?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36BE6-1679-4768-9399-E62008624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658" y="2334320"/>
            <a:ext cx="6192026" cy="35417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25F7F6-9795-4BC6-922E-A3CE93C8CB92}"/>
              </a:ext>
            </a:extLst>
          </p:cNvPr>
          <p:cNvSpPr txBox="1"/>
          <p:nvPr/>
        </p:nvSpPr>
        <p:spPr>
          <a:xfrm>
            <a:off x="7776452" y="3030333"/>
            <a:ext cx="3129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wanted to find the public’s answer to this question!</a:t>
            </a:r>
          </a:p>
        </p:txBody>
      </p:sp>
    </p:spTree>
    <p:extLst>
      <p:ext uri="{BB962C8B-B14F-4D97-AF65-F5344CB8AC3E}">
        <p14:creationId xmlns:p14="http://schemas.microsoft.com/office/powerpoint/2010/main" val="7384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2131" y="-1668771"/>
            <a:ext cx="2408585" cy="668095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FBC92-1126-4A74-A405-11C9911BF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57198"/>
            <a:ext cx="3934883" cy="2977638"/>
          </a:xfrm>
        </p:spPr>
        <p:txBody>
          <a:bodyPr>
            <a:noAutofit/>
          </a:bodyPr>
          <a:lstStyle/>
          <a:p>
            <a:r>
              <a:rPr lang="en-US" sz="1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Autonomous self-driving cars will be a part of the future as we know it.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Public sentiment towards it, as well as artificial intelligence, has always been varied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Can bring great benefits but also dangers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are current public opinions about about autonomous vehicles on social media and in the news?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48E0A2-85A5-4BEF-A91E-8B168CA3B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9960"/>
            <a:ext cx="4874347" cy="27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 God created Terminator Genisys - To Be Phair">
            <a:extLst>
              <a:ext uri="{FF2B5EF4-FFF2-40B4-BE49-F238E27FC236}">
                <a16:creationId xmlns:a16="http://schemas.microsoft.com/office/drawing/2014/main" id="{831D262A-05AF-4734-BB48-5EC893B8B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798" y="3246017"/>
            <a:ext cx="4657525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EFA3A80-D28A-4B9B-99D3-88E7B8D26E39}"/>
              </a:ext>
            </a:extLst>
          </p:cNvPr>
          <p:cNvSpPr txBox="1">
            <a:spLocks/>
          </p:cNvSpPr>
          <p:nvPr/>
        </p:nvSpPr>
        <p:spPr>
          <a:xfrm>
            <a:off x="1523968" y="487890"/>
            <a:ext cx="446628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0817-2D91-4111-A61D-E953574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ProS</a:t>
            </a:r>
            <a:r>
              <a:rPr lang="en-US" dirty="0"/>
              <a:t> versus cons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44F18-EBEA-44DC-A3FB-DA72AC8A7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14563"/>
            <a:ext cx="5048083" cy="37465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Pros</a:t>
            </a:r>
          </a:p>
          <a:p>
            <a:r>
              <a:rPr lang="en-US" dirty="0"/>
              <a:t>Environmentally Cleaner</a:t>
            </a:r>
          </a:p>
          <a:p>
            <a:r>
              <a:rPr lang="en-US" dirty="0"/>
              <a:t>Potentially Safer – 81% of accidents are due to 				    human error</a:t>
            </a:r>
          </a:p>
          <a:p>
            <a:r>
              <a:rPr lang="en-US" dirty="0"/>
              <a:t>Reduced Cost -  Maintenance, Insurance.</a:t>
            </a:r>
          </a:p>
          <a:p>
            <a:r>
              <a:rPr lang="en-US" dirty="0"/>
              <a:t>Reduce Traffic Congestion</a:t>
            </a:r>
          </a:p>
          <a:p>
            <a:r>
              <a:rPr lang="en-US" dirty="0"/>
              <a:t>Faster Travel Speeds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6EC2C7-F8E4-4616-8976-0A5BFF1A6DB0}"/>
              </a:ext>
            </a:extLst>
          </p:cNvPr>
          <p:cNvSpPr txBox="1">
            <a:spLocks/>
          </p:cNvSpPr>
          <p:nvPr/>
        </p:nvSpPr>
        <p:spPr>
          <a:xfrm>
            <a:off x="6562725" y="2214563"/>
            <a:ext cx="5048083" cy="3746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200" dirty="0"/>
              <a:t>Cons</a:t>
            </a:r>
          </a:p>
          <a:p>
            <a:r>
              <a:rPr lang="en-US" sz="2200" dirty="0"/>
              <a:t>Cost Prohibitive</a:t>
            </a:r>
          </a:p>
          <a:p>
            <a:r>
              <a:rPr lang="en-US" sz="2200" dirty="0"/>
              <a:t>Safety Concerns</a:t>
            </a:r>
          </a:p>
          <a:p>
            <a:r>
              <a:rPr lang="en-US" sz="2200" dirty="0"/>
              <a:t>Possible Loss of Jobs – Taxis</a:t>
            </a:r>
          </a:p>
          <a:p>
            <a:r>
              <a:rPr lang="en-US" sz="2200" dirty="0"/>
              <a:t>Economic Dependance on Fossil Fuels</a:t>
            </a:r>
          </a:p>
          <a:p>
            <a:r>
              <a:rPr lang="en-US" sz="2200" dirty="0"/>
              <a:t>Risk of Hacking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Pros and Cons of Filing a Tax Extension - Heaven &amp; Alvarez, LLC">
            <a:extLst>
              <a:ext uri="{FF2B5EF4-FFF2-40B4-BE49-F238E27FC236}">
                <a16:creationId xmlns:a16="http://schemas.microsoft.com/office/drawing/2014/main" id="{2C625764-AB94-4927-8D1B-11D1B56D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526" y="395780"/>
            <a:ext cx="2334479" cy="155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318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FBC92-1126-4A74-A405-11C9911BF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6" y="2173100"/>
            <a:ext cx="9905998" cy="4084474"/>
          </a:xfrm>
        </p:spPr>
        <p:txBody>
          <a:bodyPr>
            <a:normAutofit fontScale="62500" lnSpcReduction="20000"/>
          </a:bodyPr>
          <a:lstStyle/>
          <a:p>
            <a:pPr marL="0" indent="0" algn="l">
              <a:buNone/>
            </a:pPr>
            <a:r>
              <a:rPr lang="en-US" sz="2200" dirty="0">
                <a:solidFill>
                  <a:schemeClr val="tx1"/>
                </a:solidFill>
                <a:latin typeface="Roboto" panose="02000000000000000000" pitchFamily="2" charset="0"/>
              </a:rPr>
              <a:t>Layers of Autonomy</a:t>
            </a:r>
          </a:p>
          <a:p>
            <a:pPr marL="0" indent="0" algn="l">
              <a:buNone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Different cars are capable of different levels of self-driving and are often described by researcher on a scale of 0-5.</a:t>
            </a:r>
          </a:p>
          <a:p>
            <a:pPr marL="0" indent="0" algn="l">
              <a:buNone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</a:rPr>
              <a:t>Level 0: All major systems are controlled by humans 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Level 1: Certain systems, such as cruise control or automatic braking, may be controlled by the car, one at a time 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Level 2: The car offers at least two simultaneous automated functions, like acceleration and steering, but requires humans for safe operation 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Level 3: The car can manage all safety-critical functions under certain conditions, but the driver is expected to take over when alerted 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Level 4: The car is fully-autonomous in some driving scenarios, though not all</a:t>
            </a:r>
          </a:p>
          <a:p>
            <a:pPr algn="l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Level 5: The car is completely capable of self-driving in every situation</a:t>
            </a:r>
          </a:p>
          <a:p>
            <a:endParaRPr lang="en-US" dirty="0"/>
          </a:p>
        </p:txBody>
      </p:sp>
      <p:pic>
        <p:nvPicPr>
          <p:cNvPr id="6" name="Picture 2" descr="Best car-based Transformers | Field Notes: The Turo blog">
            <a:extLst>
              <a:ext uri="{FF2B5EF4-FFF2-40B4-BE49-F238E27FC236}">
                <a16:creationId xmlns:a16="http://schemas.microsoft.com/office/drawing/2014/main" id="{9126EAE2-ECDF-4191-B955-DFDC7A476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73" y="662391"/>
            <a:ext cx="2781647" cy="13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56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5FBC92-1126-4A74-A405-11C9911BF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LDA</a:t>
            </a:r>
          </a:p>
          <a:p>
            <a:r>
              <a:rPr lang="en-US" dirty="0"/>
              <a:t>Count Vectorizer</a:t>
            </a:r>
          </a:p>
          <a:p>
            <a:r>
              <a:rPr lang="en-US" dirty="0"/>
              <a:t>TFIDF Vectorizer</a:t>
            </a:r>
          </a:p>
          <a:p>
            <a:r>
              <a:rPr lang="en-US" dirty="0"/>
              <a:t>Bernoulli Vectorizer</a:t>
            </a:r>
          </a:p>
          <a:p>
            <a:r>
              <a:rPr lang="en-US" dirty="0"/>
              <a:t>SVM with 4 different kernels</a:t>
            </a:r>
          </a:p>
          <a:p>
            <a:r>
              <a:rPr lang="en-US" dirty="0"/>
              <a:t>Recurrent Neural Network (LSTM)</a:t>
            </a:r>
          </a:p>
          <a:p>
            <a:r>
              <a:rPr lang="en-US" dirty="0"/>
              <a:t>Naive Bayes</a:t>
            </a:r>
          </a:p>
        </p:txBody>
      </p:sp>
      <p:pic>
        <p:nvPicPr>
          <p:cNvPr id="5122" name="Picture 2" descr="ai ethics: Artificial intelligence needs an update on ethics to be able to  help humanity in times of crisis - The Economic Times">
            <a:extLst>
              <a:ext uri="{FF2B5EF4-FFF2-40B4-BE49-F238E27FC236}">
                <a16:creationId xmlns:a16="http://schemas.microsoft.com/office/drawing/2014/main" id="{8B794394-B3C0-4600-8069-99829CE1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519" y="2249487"/>
            <a:ext cx="4330087" cy="324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35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F051-484D-4151-AD34-FE015BFA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B1B7B-BEBA-4E65-AB06-B2B58D82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56" y="1801928"/>
            <a:ext cx="3473687" cy="45341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BDD0C1-86C7-409F-809A-28368EA62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78" y="780176"/>
            <a:ext cx="4199372" cy="27665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03217A-EAEC-4055-B19F-DD4409404DEC}"/>
              </a:ext>
            </a:extLst>
          </p:cNvPr>
          <p:cNvSpPr txBox="1"/>
          <p:nvPr/>
        </p:nvSpPr>
        <p:spPr>
          <a:xfrm>
            <a:off x="5922628" y="4068996"/>
            <a:ext cx="4781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Twitter Hashtags:</a:t>
            </a:r>
          </a:p>
          <a:p>
            <a:endParaRPr lang="en-US" dirty="0"/>
          </a:p>
          <a:p>
            <a:r>
              <a:rPr lang="en-US" dirty="0"/>
              <a:t>#autonomous OR #driverless OR #driverlesscars OR #autonomousvehicles OR #selfdriving OR #selfdrivingcars</a:t>
            </a:r>
          </a:p>
        </p:txBody>
      </p:sp>
    </p:spTree>
    <p:extLst>
      <p:ext uri="{BB962C8B-B14F-4D97-AF65-F5344CB8AC3E}">
        <p14:creationId xmlns:p14="http://schemas.microsoft.com/office/powerpoint/2010/main" val="220720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08B-541B-4898-86DA-62DB70DA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47FA8-8AC5-4F1E-98A9-6D64192593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1550" y="1922109"/>
            <a:ext cx="2801162" cy="3541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6C8B3-4CB7-4C7E-B6ED-6F219AF5A9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2967" y="1922109"/>
            <a:ext cx="3756766" cy="354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36627-CBAD-4CF1-AA7B-AB5BDD27BF30}"/>
              </a:ext>
            </a:extLst>
          </p:cNvPr>
          <p:cNvSpPr txBox="1"/>
          <p:nvPr/>
        </p:nvSpPr>
        <p:spPr>
          <a:xfrm>
            <a:off x="1320801" y="5678311"/>
            <a:ext cx="273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[Movie Dataset Negative and Positive Count]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37434-1010-46D8-85E7-2A1FB5E05000}"/>
              </a:ext>
            </a:extLst>
          </p:cNvPr>
          <p:cNvSpPr txBox="1"/>
          <p:nvPr/>
        </p:nvSpPr>
        <p:spPr>
          <a:xfrm>
            <a:off x="5962967" y="5764424"/>
            <a:ext cx="375676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[Count Vectorizer Confusion Matrix]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8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CD08B-541B-4898-86DA-62DB70DA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AA632-10D4-403E-BD16-665BE1ADED74}"/>
              </a:ext>
            </a:extLst>
          </p:cNvPr>
          <p:cNvSpPr txBox="1"/>
          <p:nvPr/>
        </p:nvSpPr>
        <p:spPr>
          <a:xfrm>
            <a:off x="1385190" y="5699770"/>
            <a:ext cx="37567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 Kernel = Linear Confusion Matrix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2AC8D4-24B8-451A-9F08-A441B3F19CD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962" y="1953925"/>
            <a:ext cx="3913994" cy="354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49F85-8CCF-47CC-9E41-6946E655F0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46268" y="2058122"/>
            <a:ext cx="3605940" cy="3437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DD9C1-77FB-4954-818C-AD624A6A408E}"/>
              </a:ext>
            </a:extLst>
          </p:cNvPr>
          <p:cNvSpPr txBox="1"/>
          <p:nvPr/>
        </p:nvSpPr>
        <p:spPr>
          <a:xfrm>
            <a:off x="6446268" y="5699770"/>
            <a:ext cx="3756766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u="none" strike="noStrike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 Vector Machine Kernel = Polynomial Confusion Matrix</a:t>
            </a:r>
            <a:endParaRPr lang="en-US" sz="1800" b="1" u="sng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683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1259</TotalTime>
  <Words>552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</vt:lpstr>
      <vt:lpstr>Slack-Lato</vt:lpstr>
      <vt:lpstr>Arial</vt:lpstr>
      <vt:lpstr>Calibri</vt:lpstr>
      <vt:lpstr>Tw Cen MT</vt:lpstr>
      <vt:lpstr>Wingdings 2</vt:lpstr>
      <vt:lpstr>Circuit</vt:lpstr>
      <vt:lpstr>PowerPoint Presentation</vt:lpstr>
      <vt:lpstr>How would you like to take a nap while driving only to wake up to being pulled over?</vt:lpstr>
      <vt:lpstr>Introduction</vt:lpstr>
      <vt:lpstr>ProS versus cons </vt:lpstr>
      <vt:lpstr>Autonomy</vt:lpstr>
      <vt:lpstr>strategy</vt:lpstr>
      <vt:lpstr>Data</vt:lpstr>
      <vt:lpstr>Results</vt:lpstr>
      <vt:lpstr>Results</vt:lpstr>
      <vt:lpstr>Results</vt:lpstr>
      <vt:lpstr>Results</vt:lpstr>
      <vt:lpstr>Wordcloud</vt:lpstr>
      <vt:lpstr>Most common words</vt:lpstr>
      <vt:lpstr>Deep learning</vt:lpstr>
      <vt:lpstr>Deep Learning Recurrent Neural Network – News Data and Twitter Results</vt:lpstr>
      <vt:lpstr>Other ways to analyze sentiment</vt:lpstr>
      <vt:lpstr>Conclusion</vt:lpstr>
      <vt:lpstr>Websites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Driving Cars – the importance and significance</dc:title>
  <dc:creator>Patrick</dc:creator>
  <cp:lastModifiedBy>Moko Moko</cp:lastModifiedBy>
  <cp:revision>49</cp:revision>
  <dcterms:created xsi:type="dcterms:W3CDTF">2020-11-06T00:17:02Z</dcterms:created>
  <dcterms:modified xsi:type="dcterms:W3CDTF">2020-12-13T22:24:47Z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